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73" r:id="rId5"/>
    <p:sldId id="275" r:id="rId6"/>
    <p:sldId id="259" r:id="rId7"/>
    <p:sldId id="260" r:id="rId8"/>
    <p:sldId id="261" r:id="rId9"/>
    <p:sldId id="263" r:id="rId10"/>
    <p:sldId id="264" r:id="rId11"/>
    <p:sldId id="274" r:id="rId12"/>
    <p:sldId id="265" r:id="rId13"/>
    <p:sldId id="266" r:id="rId14"/>
    <p:sldId id="267" r:id="rId15"/>
    <p:sldId id="268" r:id="rId16"/>
    <p:sldId id="269" r:id="rId17"/>
    <p:sldId id="272" r:id="rId18"/>
    <p:sldId id="270" r:id="rId19"/>
    <p:sldId id="262" r:id="rId2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5F60BC9-1531-F3CA-9069-FBA3AD80668C}" name="Fresh Focus" initials="FF" userId="a3c93c943ff2f63a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AA24"/>
    <a:srgbClr val="005A80"/>
    <a:srgbClr val="FAB6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31"/>
    <p:restoredTop sz="94674"/>
  </p:normalViewPr>
  <p:slideViewPr>
    <p:cSldViewPr snapToGrid="0">
      <p:cViewPr varScale="1">
        <p:scale>
          <a:sx n="106" d="100"/>
          <a:sy n="106" d="100"/>
        </p:scale>
        <p:origin x="11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8/10/relationships/authors" Target="author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6C70AF-EDE9-8646-A6F0-AB83AED79D76}" type="datetimeFigureOut">
              <a:rPr lang="nl-NL" smtClean="0"/>
              <a:t>16-10-2025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C4A15-C469-6649-B00D-E71F41CCBA2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2899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3C4A15-C469-6649-B00D-E71F41CCBA27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4585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49AAFF-9C06-A501-4AC7-15162FEAEE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1CA369B-ABA9-33FC-5FB0-C98D554AA9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33D2804-DD10-8CC7-63DA-C828C272B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35B15-F47B-8A4D-8DC4-DA0A0F523EC8}" type="datetimeFigureOut">
              <a:rPr lang="nl-NL" smtClean="0"/>
              <a:t>16-10-2025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4890CB9-26B4-7AB7-DD0C-44E208FEC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FA904BA-BCC9-95B3-1BC5-D92039716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AB141-30F7-E843-B846-683C1073DD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1231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ED865B-47EE-ADDB-CFDE-3DEF80D90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9B29368-75F9-D7F9-E6B3-FCC7F481FA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CFDE46B-8BF5-9932-4A9E-F3CBCF033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35B15-F47B-8A4D-8DC4-DA0A0F523EC8}" type="datetimeFigureOut">
              <a:rPr lang="nl-NL" smtClean="0"/>
              <a:t>16-10-2025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09E2AE3-3705-6A52-D33F-61E819016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4EDD01E-C75D-F033-6365-01A7285C8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AB141-30F7-E843-B846-683C1073DD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3412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BF6EC60A-1733-F3CB-9311-63F09A64C3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B03F460-1020-D12C-F6A2-9B74216001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64379E-3CDC-C70B-C6D4-134986FD3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35B15-F47B-8A4D-8DC4-DA0A0F523EC8}" type="datetimeFigureOut">
              <a:rPr lang="nl-NL" smtClean="0"/>
              <a:t>16-10-2025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3A1B26E-87DA-D7E1-B393-7CEC62465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1FD1E55-10EB-6BBF-565A-278DA76A2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AB141-30F7-E843-B846-683C1073DD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7666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8D7446-39C2-3089-23A6-4693E2740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F1C8421-E3A0-0BFD-B51C-3B6C39DF3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069D2D5-A68E-01E5-4893-650A020A0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35B15-F47B-8A4D-8DC4-DA0A0F523EC8}" type="datetimeFigureOut">
              <a:rPr lang="nl-NL" smtClean="0"/>
              <a:t>16-10-2025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B8F14A9-0F05-8119-F692-84B3B3E97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2D15CC2-AA4F-BDF7-7663-2F37B48CA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AB141-30F7-E843-B846-683C1073DD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4399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975415-9700-3781-C7D4-1F1723A15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6AF2D5B-6F36-5E52-B049-D21C8E176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EC18E1B-8A1C-2127-5473-DC03F7603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35B15-F47B-8A4D-8DC4-DA0A0F523EC8}" type="datetimeFigureOut">
              <a:rPr lang="nl-NL" smtClean="0"/>
              <a:t>16-10-2025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E56A424-61D9-8990-4FD7-48047CECD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984E6A8-DE00-3132-96B8-1A5E39D47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AB141-30F7-E843-B846-683C1073DD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6948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711DA5-34E1-92FB-D336-B4939D209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1A52761-53A9-B337-A4E9-86B0134478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46835F6-2A36-6CA2-8AA8-A10C990C22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AB21A3A-279E-CED8-466E-3ED2CCEDB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35B15-F47B-8A4D-8DC4-DA0A0F523EC8}" type="datetimeFigureOut">
              <a:rPr lang="nl-NL" smtClean="0"/>
              <a:t>16-10-2025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B54EC97-1E6E-E01D-D165-2B1FA7E7B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37E8F19-6BCC-362A-F022-D19F6A33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AB141-30F7-E843-B846-683C1073DD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712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363D59-F18F-016E-BE92-D73D6F5C4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515743E-6D80-2D7B-129F-4BBD6100DA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C00CF71-A61D-DD9D-6163-2EE4FD86D5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AAE1D15-BC67-E0D9-1FBC-6B4543955E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27E4DA9-52BA-8586-AE36-8876DDC10E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210B0A12-64FE-7CEA-8A1E-D11724DF4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35B15-F47B-8A4D-8DC4-DA0A0F523EC8}" type="datetimeFigureOut">
              <a:rPr lang="nl-NL" smtClean="0"/>
              <a:t>16-10-2025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93A45F6-B0D6-8230-9960-889A0A978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FA03D5E-FBD2-F98F-E4D7-53F951141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AB141-30F7-E843-B846-683C1073DD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1504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942153-EA1F-B5D7-A6EB-7FAE3AFD4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1F6049F-8885-70A6-3050-00C03C107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35B15-F47B-8A4D-8DC4-DA0A0F523EC8}" type="datetimeFigureOut">
              <a:rPr lang="nl-NL" smtClean="0"/>
              <a:t>16-10-2025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C845A19-54DD-29D8-AFF4-ED108BBFF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E6583DF-78CA-D4E7-DDFE-8D3CE6E2E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AB141-30F7-E843-B846-683C1073DD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9856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D5B23449-F5A5-45F1-04D6-49490B191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35B15-F47B-8A4D-8DC4-DA0A0F523EC8}" type="datetimeFigureOut">
              <a:rPr lang="nl-NL" smtClean="0"/>
              <a:t>16-10-2025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E7B625E-2643-F813-611E-CB2607A6D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4F27082-7E0C-B444-2177-746D4D9F9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AB141-30F7-E843-B846-683C1073DD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0050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82F12D-144E-BEB6-F0F7-32DB3E246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851089B-468B-BEDF-5F33-3570D3CD6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8E734F9-8E7D-2D02-DC2A-2D47130FC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B485DE0-B563-0A3D-8A3A-8261590AD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35B15-F47B-8A4D-8DC4-DA0A0F523EC8}" type="datetimeFigureOut">
              <a:rPr lang="nl-NL" smtClean="0"/>
              <a:t>16-10-2025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E83AB6F-4DF1-8340-5DD2-4946E0BBE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F05226C-6106-6E55-7F1F-D8C45BBF8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AB141-30F7-E843-B846-683C1073DD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4982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56FC46-38C0-D598-5651-E8A667AD6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52CA251-9D47-A3C7-4B69-6AB09283F1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4A4EA5C-E816-9EC9-2891-D1C155C9E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68A370A-055F-D05D-9E29-F2207E6F6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35B15-F47B-8A4D-8DC4-DA0A0F523EC8}" type="datetimeFigureOut">
              <a:rPr lang="nl-NL" smtClean="0"/>
              <a:t>16-10-2025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49B2561-8141-213A-0A5D-3719AB17E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B5D5F45-870F-A2B4-8C8C-F9F44146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AB141-30F7-E843-B846-683C1073DD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3149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A4F6041-5CD8-D46E-4A45-D326CD901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D3EC5C0-F943-7C32-DE23-99C8DC9F06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048F231-6E98-2B6C-F59B-EEB8C637E6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535B15-F47B-8A4D-8DC4-DA0A0F523EC8}" type="datetimeFigureOut">
              <a:rPr lang="nl-NL" smtClean="0"/>
              <a:t>16-10-2025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104AE06-B366-32F1-A5FC-255F7257D3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9CDF8C6-A36F-D8D4-1498-09ADDE9B4A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5AB141-30F7-E843-B846-683C1073DD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6237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hyperlink" Target="https://url.avanan.click/v2/r02/___https:/www.windfondsendronten.nl/___.YXAxZTpmcmVzaGZvY3VzOmE6bzozNTMyZmVmZDg0OWY4MzhmMDYwODg0MGI4YWNkOGMyYjo3OmUxNmQ6YjcxMDFiYzViYzVmYmRkNTdhMDI5YmUwMzQwMWRhYjliYmQ5Y2U0YTE5MTI5Nzk0NDVlZDk4NjFiZDNkNmE3ZTpwOlQ6Rg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rl.avanan.click/v2/r02/___https:/www.wintfondsswifterbant.nl/___.YXAxZTpmcmVzaGZvY3VzOmE6bzozNTMyZmVmZDg0OWY4MzhmMDYwODg0MGI4YWNkOGMyYjo3OjcwYmY6ZTk1ZTM4MmJmMmY0MGE3MzUzNmU5N2Y0NjBlNjVhNTA2N2I1NjZmMGNlZGVlMjY2YTcyMjdkY2ExYmExY2IxMTpwOlQ6Rg" TargetMode="External"/><Relationship Id="rId5" Type="http://schemas.openxmlformats.org/officeDocument/2006/relationships/hyperlink" Target="https://swifterwint.nl/wat-we-doen/maatschappelijke-impact/" TargetMode="Externa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wifterwint.nl/wat-we-doen/geluid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s://url.avanan.click/v2/r02/___https:/swifterwint.nl/veel-gestelde-vragen/___.YXAxZTpmcmVzaGZvY3VzOmE6bzozNTMyZmVmZDg0OWY4MzhmMDYwODg0MGI4YWNkOGMyYjo3OjYyZjc6ZTlmMzY1YWJmNzY1MzJiNDNkOWE3MTRkZDMwZDgwMDEwOGRhOTkxNDVkYTY2YTdkMzE3ZGI5NDQ2NGJmOWUwZjpwOlQ6R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wifterwint.nl/wat-we-doen/flora-en-fauna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rl.avanan.click/v2/r02/___https:/swifterwint.nl/florafauna/ecologie/___.YXAxZTpmcmVzaGZvY3VzOmE6bzozNTMyZmVmZDg0OWY4MzhmMDYwODg0MGI4YWNkOGMyYjo3OjJmM2E6MDM0MWRmNGNhZjI3NjZhNTIwODJkYmM0ZTY4NjdjNzQ3NmYzYWI3ZTFlNWRiNzRjNDMyNjk5ZTYxYmE4Y2VkOTpwOlQ6Rg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https://url.avanan.click/v2/r02/___https:/swifterwint.nl/veel-gestelde-vragen/___.YXAxZTpmcmVzaGZvY3VzOmE6bzozNTMyZmVmZDg0OWY4MzhmMDYwODg0MGI4YWNkOGMyYjo3OjYyZjc6ZTlmMzY1YWJmNzY1MzJiNDNkOWE3MTRkZDMwZDgwMDEwOGRhOTkxNDVkYTY2YTdkMzE3ZGI5NDQ2NGJmOWUwZjpwOlQ6Rg" TargetMode="External"/><Relationship Id="rId4" Type="http://schemas.openxmlformats.org/officeDocument/2006/relationships/hyperlink" Target="https://swifterwint.nl/actuele-dossiers/verlichting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url.avanan.click/v2/r02/___https:/swifterwint.nl/wat-we-doen/slagschaduw/___.YXAxZTpmcmVzaGZvY3VzOmE6bzozNTMyZmVmZDg0OWY4MzhmMDYwODg0MGI4YWNkOGMyYjo3OmY5Njg6OWE5YzRjMmJjZTgxNTJmM2Y3NjE1YzQ0Y2M3OWYzYTk4NDI5MWQyYzgzMGVmYWUxNDk5ZDRiMzU5YjRiYTE3MDpwOlQ6Rg" TargetMode="External"/><Relationship Id="rId7" Type="http://schemas.openxmlformats.org/officeDocument/2006/relationships/hyperlink" Target="https://swifterwint.nl/slagschaduw/slagschaduw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6.png"/><Relationship Id="rId4" Type="http://schemas.openxmlformats.org/officeDocument/2006/relationships/hyperlink" Target="https://url.avanan.click/v2/r02/___https:/swifterwint.nl/veel-gestelde-vragen/___.YXAxZTpmcmVzaGZvY3VzOmE6bzozNTMyZmVmZDg0OWY4MzhmMDYwODg0MGI4YWNkOGMyYjo3OjYyZjc6ZTlmMzY1YWJmNzY1MzJiNDNkOWE3MTRkZDMwZDgwMDEwOGRhOTkxNDVkYTY2YTdkMzE3ZGI5NDQ2NGJmOWUwZjpwOlQ6R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url.avanan.click/v2/r02/___https:/swifterwint.nl/veel-gestelde-vragen/___.YXAxZTpmcmVzaGZvY3VzOmE6bzozNTMyZmVmZDg0OWY4MzhmMDYwODg0MGI4YWNkOGMyYjo3OjYyZjc6ZTlmMzY1YWJmNzY1MzJiNDNkOWE3MTRkZDMwZDgwMDEwOGRhOTkxNDVkYTY2YTdkMzE3ZGI5NDQ2NGJmOWUwZjpwOlQ6Rg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wifterwint.nl/veel-gestelde-vragen/" TargetMode="Externa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ikikids.nl/Energie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ikikids.nl/Energie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ttps://schooltv.nl/video-item/groene-energie-wat-worden-de-energiebronnen-van-de-toekomst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wifterwint.nl/wat-we-doen/duurzaamheid-2/" TargetMode="External"/><Relationship Id="rId4" Type="http://schemas.openxmlformats.org/officeDocument/2006/relationships/hyperlink" Target="https://www.milieucentraal.nl/klimaat-en-aarde/energiebronnen/windenergie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hyperlink" Target="https://url.avanan.click/v2/r02/___https:/swifterwint.nl/wp-content/uploads/2025/01/Infographic-Windplanblauw-1.pdf___.YXAxZTpmcmVzaGZvY3VzOmE6bzozNTMyZmVmZDg0OWY4MzhmMDYwODg0MGI4YWNkOGMyYjo3OjI0OTU6M2EyNTE3ZDJmMDVlOWNmODY2M2Y3OWYxMmUxYmNlOWFlMWY3NzkyNmRkZDQ1M2NiMjA0ZTM5ZDNkZjQ2YzY1ODpwOlQ6R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chooltv.nl/video-item/hoe-werkt-een-windmolen-clip-uit-willem-wever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rl.avanan.click/v2/r02/___https:/swifterwint.nl/wp-content/uploads/2025/01/A0_staand_WPB_Factsheet_zs.pdf___.YXAxZTpmcmVzaGZvY3VzOmE6bzozNTMyZmVmZDg0OWY4MzhmMDYwODg0MGI4YWNkOGMyYjo3OmIxYzQ6YzMzOTQ3YWUyNGM4YzZkMmU2ODliMDMzYWQ1NGRhNDFiNzU0ZDU3ZDAwOWYxYTc1YWY5YzU2YjQ0NDVhYjFlMzpwOlQ6Rg" TargetMode="External"/><Relationship Id="rId5" Type="http://schemas.openxmlformats.org/officeDocument/2006/relationships/hyperlink" Target="https://url.avanan.click/v2/r02/___https:/swifterwint.nl/wie-we-zijn/historie/___.YXAxZTpmcmVzaGZvY3VzOmE6bzozNTMyZmVmZDg0OWY4MzhmMDYwODg0MGI4YWNkOGMyYjo3OmE0MmU6NzJmZjU1ZGViMGQxMDkyMjBiZDdmN2EzNWQ5MmQ3MGIxY2VmODk0MTIzYTlmNzE4NTRhNjY3ZTkwYTQ2M2M0MTpwOlQ6Rg" TargetMode="External"/><Relationship Id="rId4" Type="http://schemas.openxmlformats.org/officeDocument/2006/relationships/hyperlink" Target="https://url.avanan.click/v2/r02/___https:/swifterwint.nl/wat-we-doen/project-windplanblauw/___.YXAxZTpmcmVzaGZvY3VzOmE6bzozNTMyZmVmZDg0OWY4MzhmMDYwODg0MGI4YWNkOGMyYjo3OmIwNjc6NDNmZTYxZjE2MDIxMWNkMmFkMjgwYTJiM2Y1ZmRkYzI5NDYzMDQzY2JmMWMxYmVkMWRiMDk2NGRjNjVmMjlkMDpwOlQ6R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35829E-1724-69DD-CA34-E539BE5D22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1832" y="2235200"/>
            <a:ext cx="9144000" cy="2387600"/>
          </a:xfrm>
        </p:spPr>
        <p:txBody>
          <a:bodyPr/>
          <a:lstStyle/>
          <a:p>
            <a:r>
              <a:rPr lang="nl-NL" dirty="0"/>
              <a:t> </a:t>
            </a:r>
          </a:p>
        </p:txBody>
      </p:sp>
      <p:pic>
        <p:nvPicPr>
          <p:cNvPr id="7" name="Afbeelding 6" descr="Afbeelding met Menselijk gezicht, tekenfilm, tekening, clipart&#10;&#10;Door AI gegenereerde inhoud is mogelijk onjuist.">
            <a:extLst>
              <a:ext uri="{FF2B5EF4-FFF2-40B4-BE49-F238E27FC236}">
                <a16:creationId xmlns:a16="http://schemas.microsoft.com/office/drawing/2014/main" id="{C21B7382-36F3-230B-1DEB-9CAB0C3B4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2530"/>
            <a:ext cx="12343218" cy="6943060"/>
          </a:xfrm>
          <a:prstGeom prst="rect">
            <a:avLst/>
          </a:prstGeom>
        </p:spPr>
      </p:pic>
      <p:pic>
        <p:nvPicPr>
          <p:cNvPr id="5" name="Afbeelding 4" descr="Afbeelding met windmolen, Graphics, Lettertype, grafische vormgeving&#10;&#10;Door AI gegenereerde inhoud is mogelijk onjuist.">
            <a:extLst>
              <a:ext uri="{FF2B5EF4-FFF2-40B4-BE49-F238E27FC236}">
                <a16:creationId xmlns:a16="http://schemas.microsoft.com/office/drawing/2014/main" id="{3955A7D1-0DA7-EF26-AEE2-E7C52E81A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5196" y="6000723"/>
            <a:ext cx="2059138" cy="588325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96EDC01A-2C14-592E-310D-7C63CF668D1B}"/>
              </a:ext>
            </a:extLst>
          </p:cNvPr>
          <p:cNvSpPr txBox="1"/>
          <p:nvPr/>
        </p:nvSpPr>
        <p:spPr>
          <a:xfrm>
            <a:off x="935664" y="1271762"/>
            <a:ext cx="625449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chemeClr val="accent1"/>
                </a:solidFill>
                <a:latin typeface="Elza" pitchFamily="2" charset="77"/>
              </a:rPr>
              <a:t>Spreekbeurt</a:t>
            </a:r>
            <a:endParaRPr lang="nl-NL" b="1" dirty="0">
              <a:solidFill>
                <a:schemeClr val="accent1"/>
              </a:solidFill>
              <a:latin typeface="Elza" pitchFamily="2" charset="77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DF3EB12A-184D-0CAA-A1CD-920625F2E727}"/>
              </a:ext>
            </a:extLst>
          </p:cNvPr>
          <p:cNvSpPr txBox="1"/>
          <p:nvPr/>
        </p:nvSpPr>
        <p:spPr>
          <a:xfrm>
            <a:off x="935664" y="1918093"/>
            <a:ext cx="6254496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4800" i="1" dirty="0">
                <a:solidFill>
                  <a:srgbClr val="90AA24"/>
                </a:solidFill>
              </a:rPr>
              <a:t>Van wind </a:t>
            </a:r>
            <a:endParaRPr lang="nl-NL" sz="4800" dirty="0">
              <a:solidFill>
                <a:srgbClr val="90AA24"/>
              </a:solidFill>
            </a:endParaRPr>
          </a:p>
          <a:p>
            <a:r>
              <a:rPr lang="nl-NL" sz="4800" i="1" dirty="0">
                <a:solidFill>
                  <a:srgbClr val="90AA24"/>
                </a:solidFill>
              </a:rPr>
              <a:t>naar stroom uit Flevoland</a:t>
            </a:r>
            <a:endParaRPr lang="nl-NL" sz="4800" dirty="0">
              <a:solidFill>
                <a:srgbClr val="90AA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733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wit, ontwerp&#10;&#10;Door AI gegenereerde inhoud is mogelijk onjuist.">
            <a:extLst>
              <a:ext uri="{FF2B5EF4-FFF2-40B4-BE49-F238E27FC236}">
                <a16:creationId xmlns:a16="http://schemas.microsoft.com/office/drawing/2014/main" id="{9B36FF8E-E862-8DAE-CF59-F2CAA9C61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F624E00-6CEB-E7C0-3070-B2B1008F3E2B}"/>
              </a:ext>
            </a:extLst>
          </p:cNvPr>
          <p:cNvSpPr txBox="1"/>
          <p:nvPr/>
        </p:nvSpPr>
        <p:spPr>
          <a:xfrm>
            <a:off x="935664" y="1003538"/>
            <a:ext cx="6254496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005A80"/>
                </a:solidFill>
                <a:latin typeface="Elza" pitchFamily="2" charset="77"/>
              </a:rPr>
              <a:t>8. Geld voor de buurt</a:t>
            </a:r>
          </a:p>
          <a:p>
            <a:endParaRPr lang="nl-NL" sz="3200" b="1" dirty="0">
              <a:solidFill>
                <a:srgbClr val="005A80"/>
              </a:solidFill>
              <a:latin typeface="Elza" pitchFamily="2" charset="77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C1AAE8A3-150E-6A58-FAC8-F45764C76529}"/>
              </a:ext>
            </a:extLst>
          </p:cNvPr>
          <p:cNvSpPr txBox="1"/>
          <p:nvPr/>
        </p:nvSpPr>
        <p:spPr>
          <a:xfrm>
            <a:off x="935664" y="1588909"/>
            <a:ext cx="8586288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90AA24"/>
                </a:solidFill>
              </a:rPr>
              <a:t>Elk jaar gaat er geld van het windpark naar de omgeving.</a:t>
            </a:r>
            <a:br>
              <a:rPr lang="nl-NL" dirty="0">
                <a:solidFill>
                  <a:srgbClr val="90AA24"/>
                </a:solidFill>
              </a:rPr>
            </a:br>
            <a:endParaRPr lang="nl-NL" dirty="0">
              <a:solidFill>
                <a:srgbClr val="90AA2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90AA24"/>
                </a:solidFill>
              </a:rPr>
              <a:t>Dat geld komt in speciale fondsen: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5A80"/>
                </a:solidFill>
              </a:rPr>
              <a:t>Stichting </a:t>
            </a:r>
            <a:r>
              <a:rPr lang="nl-NL" dirty="0" err="1">
                <a:solidFill>
                  <a:srgbClr val="005A80"/>
                </a:solidFill>
              </a:rPr>
              <a:t>WinTfonds</a:t>
            </a:r>
            <a:r>
              <a:rPr lang="nl-NL" dirty="0">
                <a:solidFill>
                  <a:srgbClr val="005A80"/>
                </a:solidFill>
              </a:rPr>
              <a:t> Swifterbant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5A80"/>
                </a:solidFill>
              </a:rPr>
              <a:t>Stichting Windfondsen Dronten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rgbClr val="90AA2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90AA24"/>
                </a:solidFill>
              </a:rPr>
              <a:t>Het geld wordt gebruikt voor leuke en nuttige dingen in de buurt, zoals: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5A80"/>
                </a:solidFill>
              </a:rPr>
              <a:t>speeltuinen of schoolprojecten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5A80"/>
                </a:solidFill>
              </a:rPr>
              <a:t>natuur of sport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5A80"/>
                </a:solidFill>
              </a:rPr>
              <a:t>activiteiten voor bewoners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rgbClr val="90AA2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90AA24"/>
                </a:solidFill>
              </a:rPr>
              <a:t>Zo profiteert niet alleen het windpark, maar iedereen in de omgeving.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737CF88-F3C3-D024-5C57-EF8BC27F4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0803" y="2173356"/>
            <a:ext cx="4485190" cy="4485190"/>
          </a:xfrm>
          <a:prstGeom prst="rect">
            <a:avLst/>
          </a:prstGeom>
        </p:spPr>
      </p:pic>
      <p:pic>
        <p:nvPicPr>
          <p:cNvPr id="7" name="Afbeelding 6" descr="Afbeelding met cirkel, Graphics, schermopname, grafische vormgeving&#10;&#10;Door AI gegenereerde inhoud is mogelijk onjuist.">
            <a:extLst>
              <a:ext uri="{FF2B5EF4-FFF2-40B4-BE49-F238E27FC236}">
                <a16:creationId xmlns:a16="http://schemas.microsoft.com/office/drawing/2014/main" id="{5DAA3C0D-8E37-0210-E3FE-E5F4498A51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515" y="5064272"/>
            <a:ext cx="962319" cy="962319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ECE209A6-F47D-0427-FAC3-324D8E8F68F1}"/>
              </a:ext>
            </a:extLst>
          </p:cNvPr>
          <p:cNvSpPr txBox="1"/>
          <p:nvPr/>
        </p:nvSpPr>
        <p:spPr>
          <a:xfrm>
            <a:off x="1613301" y="5377408"/>
            <a:ext cx="71359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400" u="sng" dirty="0">
                <a:solidFill>
                  <a:srgbClr val="FAB621"/>
                </a:solidFill>
                <a:latin typeface="Elza" pitchFamily="2" charset="77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https://swifterwint.nl/wat-we-doen/maatschappelijke-impact/</a:t>
            </a:r>
            <a:r>
              <a:rPr lang="nl-NL" sz="1400" dirty="0">
                <a:solidFill>
                  <a:srgbClr val="FAB621"/>
                </a:solidFill>
                <a:latin typeface="Elza" pitchFamily="2" charset="77"/>
              </a:rPr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400" u="sng" dirty="0">
                <a:solidFill>
                  <a:srgbClr val="FAB621"/>
                </a:solidFill>
                <a:latin typeface="Elza" pitchFamily="2" charset="77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https://www.wintfondsswifterbant.nl/</a:t>
            </a:r>
            <a:r>
              <a:rPr lang="nl-NL" sz="1400" dirty="0">
                <a:solidFill>
                  <a:srgbClr val="FAB621"/>
                </a:solidFill>
                <a:latin typeface="Elza" pitchFamily="2" charset="77"/>
              </a:rPr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400" u="sng" dirty="0">
                <a:solidFill>
                  <a:srgbClr val="FAB621"/>
                </a:solidFill>
                <a:latin typeface="Elza" pitchFamily="2" charset="77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https://www.windfondsendronten.nl/</a:t>
            </a:r>
            <a:r>
              <a:rPr lang="nl-NL" sz="1400" dirty="0">
                <a:solidFill>
                  <a:srgbClr val="FAB621"/>
                </a:solidFill>
                <a:latin typeface="Elza" pitchFamily="2" charset="77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758250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uitenshuis, hemel, windmolen, gras&#10;&#10;Door AI gegenereerde inhoud is mogelijk onjuist.">
            <a:extLst>
              <a:ext uri="{FF2B5EF4-FFF2-40B4-BE49-F238E27FC236}">
                <a16:creationId xmlns:a16="http://schemas.microsoft.com/office/drawing/2014/main" id="{732B5DDA-BD60-78CC-21D4-01AB80713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2521"/>
            <a:ext cx="12192000" cy="813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795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592A336F-3761-BF01-4359-2F517D2F5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07"/>
            <a:ext cx="12184521" cy="685379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F624E00-6CEB-E7C0-3070-B2B1008F3E2B}"/>
              </a:ext>
            </a:extLst>
          </p:cNvPr>
          <p:cNvSpPr txBox="1"/>
          <p:nvPr/>
        </p:nvSpPr>
        <p:spPr>
          <a:xfrm>
            <a:off x="935664" y="1003538"/>
            <a:ext cx="6254496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005A80"/>
                </a:solidFill>
                <a:latin typeface="Elza" pitchFamily="2" charset="77"/>
              </a:rPr>
              <a:t>9. Geluid</a:t>
            </a:r>
          </a:p>
          <a:p>
            <a:endParaRPr lang="nl-NL" sz="3200" b="1" dirty="0">
              <a:solidFill>
                <a:srgbClr val="005A80"/>
              </a:solidFill>
              <a:latin typeface="Elza" pitchFamily="2" charset="77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C1AAE8A3-150E-6A58-FAC8-F45764C76529}"/>
              </a:ext>
            </a:extLst>
          </p:cNvPr>
          <p:cNvSpPr txBox="1"/>
          <p:nvPr/>
        </p:nvSpPr>
        <p:spPr>
          <a:xfrm>
            <a:off x="935664" y="1588909"/>
            <a:ext cx="8586288" cy="22550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90AA24"/>
                </a:solidFill>
              </a:rPr>
              <a:t>Moderne wieken stiller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90AA24"/>
                </a:solidFill>
              </a:rPr>
              <a:t>Regels voor geluid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90AA24"/>
                </a:solidFill>
              </a:rPr>
              <a:t>Geluid &lt; 47 dB, dat is net als een koelkast 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 err="1">
                <a:solidFill>
                  <a:srgbClr val="90AA24"/>
                </a:solidFill>
              </a:rPr>
              <a:t>Lden</a:t>
            </a:r>
            <a:r>
              <a:rPr lang="nl-NL" sz="2400" dirty="0">
                <a:solidFill>
                  <a:srgbClr val="90AA24"/>
                </a:solidFill>
              </a:rPr>
              <a:t> &amp; </a:t>
            </a:r>
            <a:r>
              <a:rPr lang="nl-NL" sz="2400" dirty="0" err="1">
                <a:solidFill>
                  <a:srgbClr val="90AA24"/>
                </a:solidFill>
              </a:rPr>
              <a:t>Lnight</a:t>
            </a:r>
            <a:endParaRPr lang="nl-NL" sz="2400" dirty="0">
              <a:solidFill>
                <a:srgbClr val="90AA24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DD50BAA4-724F-356A-A38A-3160FC0EF559}"/>
              </a:ext>
            </a:extLst>
          </p:cNvPr>
          <p:cNvSpPr txBox="1"/>
          <p:nvPr/>
        </p:nvSpPr>
        <p:spPr>
          <a:xfrm>
            <a:off x="1550895" y="5428652"/>
            <a:ext cx="6553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400" u="sng" dirty="0">
                <a:solidFill>
                  <a:srgbClr val="FAB621"/>
                </a:solidFill>
                <a:latin typeface="Elza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https://swifterwint.nl/wat-we-doen/geluid/</a:t>
            </a:r>
            <a:r>
              <a:rPr lang="nl-NL" sz="1400" dirty="0">
                <a:solidFill>
                  <a:srgbClr val="FAB621"/>
                </a:solidFill>
                <a:latin typeface="Elza" pitchFamily="2" charset="77"/>
              </a:rPr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400" u="sng" dirty="0">
                <a:solidFill>
                  <a:srgbClr val="FAB621"/>
                </a:solidFill>
                <a:latin typeface="Elza" pitchFamily="2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https://swifterwint.nl/veel-gestelde-vragen/</a:t>
            </a:r>
            <a:r>
              <a:rPr lang="nl-NL" sz="1400" dirty="0">
                <a:solidFill>
                  <a:srgbClr val="FAB621"/>
                </a:solidFill>
                <a:latin typeface="Elza" pitchFamily="2" charset="77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400" dirty="0"/>
          </a:p>
        </p:txBody>
      </p:sp>
      <p:pic>
        <p:nvPicPr>
          <p:cNvPr id="3" name="Afbeelding 2" descr="Afbeelding met cirkel, Graphics, schermopname, grafische vormgeving&#10;&#10;Door AI gegenereerde inhoud is mogelijk onjuist.">
            <a:extLst>
              <a:ext uri="{FF2B5EF4-FFF2-40B4-BE49-F238E27FC236}">
                <a16:creationId xmlns:a16="http://schemas.microsoft.com/office/drawing/2014/main" id="{332B33F3-5626-866A-D06D-F431832538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931" y="5115516"/>
            <a:ext cx="962319" cy="96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892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592A336F-3761-BF01-4359-2F517D2F5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591"/>
            <a:ext cx="12184521" cy="685379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F624E00-6CEB-E7C0-3070-B2B1008F3E2B}"/>
              </a:ext>
            </a:extLst>
          </p:cNvPr>
          <p:cNvSpPr txBox="1"/>
          <p:nvPr/>
        </p:nvSpPr>
        <p:spPr>
          <a:xfrm>
            <a:off x="935664" y="1003538"/>
            <a:ext cx="6254496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005A80"/>
                </a:solidFill>
                <a:latin typeface="Elza" pitchFamily="2" charset="77"/>
              </a:rPr>
              <a:t>10. Natuur</a:t>
            </a:r>
          </a:p>
          <a:p>
            <a:endParaRPr lang="nl-NL" sz="3200" b="1" dirty="0">
              <a:solidFill>
                <a:srgbClr val="005A80"/>
              </a:solidFill>
              <a:latin typeface="Elza" pitchFamily="2" charset="77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C1AAE8A3-150E-6A58-FAC8-F45764C76529}"/>
              </a:ext>
            </a:extLst>
          </p:cNvPr>
          <p:cNvSpPr txBox="1"/>
          <p:nvPr/>
        </p:nvSpPr>
        <p:spPr>
          <a:xfrm>
            <a:off x="935664" y="1588909"/>
            <a:ext cx="8976432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90AA24"/>
                </a:solidFill>
              </a:rPr>
              <a:t>Goed in de gaten houden of het goed gaat met vogels en vleermuizen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90AA24"/>
                </a:solidFill>
              </a:rPr>
              <a:t>Radar voor vliegroutes en vlieghoogtes van vogels om ze veilig te houden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90AA24"/>
                </a:solidFill>
              </a:rPr>
              <a:t>Beter leefgebied voor dieren, bijvoorbeeld voor de bever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90AA24"/>
                </a:solidFill>
              </a:rPr>
              <a:t>Watercompensatie in het </a:t>
            </a:r>
            <a:r>
              <a:rPr lang="nl-NL" sz="2400" dirty="0" err="1">
                <a:solidFill>
                  <a:srgbClr val="90AA24"/>
                </a:solidFill>
              </a:rPr>
              <a:t>Swifterbos</a:t>
            </a:r>
            <a:r>
              <a:rPr lang="nl-NL" sz="2400" dirty="0">
                <a:solidFill>
                  <a:srgbClr val="90AA24"/>
                </a:solidFill>
              </a:rPr>
              <a:t> door de bouw van extra schutsluizen om het water goed op peil te houden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EC67E117-5B1B-BD61-EBCD-056D67968B0D}"/>
              </a:ext>
            </a:extLst>
          </p:cNvPr>
          <p:cNvSpPr txBox="1"/>
          <p:nvPr/>
        </p:nvSpPr>
        <p:spPr>
          <a:xfrm>
            <a:off x="1436022" y="5865413"/>
            <a:ext cx="7591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u="sng" dirty="0">
                <a:solidFill>
                  <a:srgbClr val="FAB62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https://swifterwint.nl/wat-we-doen/flora-en-fauna/</a:t>
            </a:r>
            <a:r>
              <a:rPr lang="nl-NL" sz="1400" dirty="0">
                <a:solidFill>
                  <a:srgbClr val="FAB621"/>
                </a:solidFill>
              </a:rPr>
              <a:t> </a:t>
            </a:r>
          </a:p>
          <a:p>
            <a:endParaRPr lang="nl-NL" sz="1400" dirty="0"/>
          </a:p>
        </p:txBody>
      </p:sp>
      <p:pic>
        <p:nvPicPr>
          <p:cNvPr id="3" name="Afbeelding 2" descr="Afbeelding met cirkel, Graphics, schermopname, grafische vormgeving&#10;&#10;Door AI gegenereerde inhoud is mogelijk onjuist.">
            <a:extLst>
              <a:ext uri="{FF2B5EF4-FFF2-40B4-BE49-F238E27FC236}">
                <a16:creationId xmlns:a16="http://schemas.microsoft.com/office/drawing/2014/main" id="{B2CD905D-B765-CAB7-7E09-08C154C86C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256" y="5426314"/>
            <a:ext cx="962319" cy="962319"/>
          </a:xfrm>
          <a:prstGeom prst="rect">
            <a:avLst/>
          </a:prstGeom>
        </p:spPr>
      </p:pic>
      <p:pic>
        <p:nvPicPr>
          <p:cNvPr id="6" name="Afbeelding 5" descr="Afbeelding met cirkel, Graphics, symbool, Lettertype&#10;&#10;Door AI gegenereerde inhoud is mogelijk onjuist.">
            <a:extLst>
              <a:ext uri="{FF2B5EF4-FFF2-40B4-BE49-F238E27FC236}">
                <a16:creationId xmlns:a16="http://schemas.microsoft.com/office/drawing/2014/main" id="{56B88019-78FA-E90D-39D2-38F70CDE0C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978" y="4257846"/>
            <a:ext cx="962319" cy="962319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6B3C53ED-9204-42F0-7D4C-DA075337A04B}"/>
              </a:ext>
            </a:extLst>
          </p:cNvPr>
          <p:cNvSpPr txBox="1"/>
          <p:nvPr/>
        </p:nvSpPr>
        <p:spPr>
          <a:xfrm>
            <a:off x="1524003" y="4529933"/>
            <a:ext cx="5683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005A80"/>
                </a:solidFill>
              </a:rPr>
              <a:t>Video ecosysteem en biodiversiteit </a:t>
            </a:r>
          </a:p>
          <a:p>
            <a:r>
              <a:rPr lang="nl-NL" b="1" u="sng" dirty="0">
                <a:solidFill>
                  <a:srgbClr val="FAB62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https://swifterwint.nl/florafauna/ecologie/</a:t>
            </a:r>
            <a:endParaRPr lang="nl-NL" sz="2400" b="1" dirty="0">
              <a:solidFill>
                <a:srgbClr val="FAB621"/>
              </a:solidFill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91098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wit, ontwerp&#10;&#10;Door AI gegenereerde inhoud is mogelijk onjuist.">
            <a:extLst>
              <a:ext uri="{FF2B5EF4-FFF2-40B4-BE49-F238E27FC236}">
                <a16:creationId xmlns:a16="http://schemas.microsoft.com/office/drawing/2014/main" id="{B6A47B56-6CF7-B874-31FE-B6C57D812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7393"/>
            <a:ext cx="121920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F624E00-6CEB-E7C0-3070-B2B1008F3E2B}"/>
              </a:ext>
            </a:extLst>
          </p:cNvPr>
          <p:cNvSpPr txBox="1"/>
          <p:nvPr/>
        </p:nvSpPr>
        <p:spPr>
          <a:xfrm>
            <a:off x="935664" y="1003538"/>
            <a:ext cx="549986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005A80"/>
                </a:solidFill>
                <a:latin typeface="Elza" pitchFamily="2" charset="77"/>
              </a:rPr>
              <a:t>11. Slimme verlichting: </a:t>
            </a:r>
          </a:p>
          <a:p>
            <a:r>
              <a:rPr lang="nl-NL" sz="3200" b="1" dirty="0">
                <a:solidFill>
                  <a:srgbClr val="005A80"/>
                </a:solidFill>
                <a:latin typeface="Elza" pitchFamily="2" charset="77"/>
              </a:rPr>
              <a:t>ADLS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1AAFD989-2B06-6D23-75C3-CDFDBBE12035}"/>
              </a:ext>
            </a:extLst>
          </p:cNvPr>
          <p:cNvSpPr txBox="1"/>
          <p:nvPr/>
        </p:nvSpPr>
        <p:spPr>
          <a:xfrm>
            <a:off x="935664" y="2127665"/>
            <a:ext cx="5843205" cy="28090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90AA24"/>
                </a:solidFill>
              </a:rPr>
              <a:t>ADLS = Aircraft Detection Light System</a:t>
            </a:r>
            <a:endParaRPr lang="nl-NL" sz="2400" dirty="0">
              <a:solidFill>
                <a:srgbClr val="90AA2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90AA24"/>
                </a:solidFill>
              </a:rPr>
              <a:t>Veiligheidslampen voor vliegtuigen, helikopters en scheepvaart (turbines in het water)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90AA24"/>
                </a:solidFill>
              </a:rPr>
              <a:t>Meestal uit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90AA24"/>
                </a:solidFill>
              </a:rPr>
              <a:t>Gaan alleen aan bij vliegtuig</a:t>
            </a:r>
          </a:p>
        </p:txBody>
      </p:sp>
      <p:pic>
        <p:nvPicPr>
          <p:cNvPr id="13" name="Afbeelding 12" descr="Afbeelding met windmolen, hemel, Windturbine, Windmolenpark&#10;&#10;Door AI gegenereerde inhoud is mogelijk onjuist.">
            <a:extLst>
              <a:ext uri="{FF2B5EF4-FFF2-40B4-BE49-F238E27FC236}">
                <a16:creationId xmlns:a16="http://schemas.microsoft.com/office/drawing/2014/main" id="{FCCFDB87-1287-3010-CF21-E601757FD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9664" y="0"/>
            <a:ext cx="6858000" cy="6858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BF0706AE-94E6-94F8-8405-8B5E57FEDECE}"/>
              </a:ext>
            </a:extLst>
          </p:cNvPr>
          <p:cNvSpPr txBox="1"/>
          <p:nvPr/>
        </p:nvSpPr>
        <p:spPr>
          <a:xfrm>
            <a:off x="1580030" y="5485406"/>
            <a:ext cx="65666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400" u="sng" dirty="0">
                <a:solidFill>
                  <a:srgbClr val="FAB62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https://swifterwint.nl/actuele-dossiers/verlichting/</a:t>
            </a:r>
            <a:endParaRPr lang="nl-NL" sz="1400" dirty="0">
              <a:solidFill>
                <a:srgbClr val="FAB62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400" u="sng" dirty="0">
                <a:solidFill>
                  <a:srgbClr val="FAB62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https://swifterwint.nl/veel-gestelde-vragen/</a:t>
            </a:r>
            <a:r>
              <a:rPr lang="nl-NL" sz="1400" dirty="0">
                <a:solidFill>
                  <a:srgbClr val="FAB621"/>
                </a:solidFill>
              </a:rPr>
              <a:t> </a:t>
            </a:r>
          </a:p>
        </p:txBody>
      </p:sp>
      <p:pic>
        <p:nvPicPr>
          <p:cNvPr id="6" name="Afbeelding 5" descr="Afbeelding met cirkel, Graphics, schermopname, grafische vormgeving&#10;&#10;Door AI gegenereerde inhoud is mogelijk onjuist.">
            <a:extLst>
              <a:ext uri="{FF2B5EF4-FFF2-40B4-BE49-F238E27FC236}">
                <a16:creationId xmlns:a16="http://schemas.microsoft.com/office/drawing/2014/main" id="{AC6E13E8-F38F-ADB6-47C0-A5C1EDFBFE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931" y="5174097"/>
            <a:ext cx="962319" cy="96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578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592A336F-3761-BF01-4359-2F517D2F5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07"/>
            <a:ext cx="12184521" cy="685379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F624E00-6CEB-E7C0-3070-B2B1008F3E2B}"/>
              </a:ext>
            </a:extLst>
          </p:cNvPr>
          <p:cNvSpPr txBox="1"/>
          <p:nvPr/>
        </p:nvSpPr>
        <p:spPr>
          <a:xfrm>
            <a:off x="935664" y="1003538"/>
            <a:ext cx="945192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005A80"/>
                </a:solidFill>
                <a:latin typeface="Elza" pitchFamily="2" charset="77"/>
              </a:rPr>
              <a:t>12. Slagschaduw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C1AAE8A3-150E-6A58-FAC8-F45764C76529}"/>
              </a:ext>
            </a:extLst>
          </p:cNvPr>
          <p:cNvSpPr txBox="1"/>
          <p:nvPr/>
        </p:nvSpPr>
        <p:spPr>
          <a:xfrm>
            <a:off x="935663" y="1588909"/>
            <a:ext cx="10412405" cy="39857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90AA24"/>
                </a:solidFill>
              </a:rPr>
              <a:t>Schaduw van draaiende wieken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Als die schaduw over een woning gaat kan dit een knipperlicht-effect veroorzaken (vergelijkbaar met een knipperend discolicht)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Vaker in de lente en de herfst omdat de zon dan lager staat en de schaduwen daardoor langer zijn</a:t>
            </a:r>
            <a:endParaRPr lang="nl-NL" sz="2400" dirty="0">
              <a:solidFill>
                <a:srgbClr val="90AA24"/>
              </a:solidFill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90AA24"/>
                </a:solidFill>
              </a:rPr>
              <a:t>Turbines stilzetten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Turbines kunnen worden stilgezet waardoor er bijna geen slagschaduw op woningen ontstaat</a:t>
            </a:r>
          </a:p>
          <a:p>
            <a:pPr>
              <a:lnSpc>
                <a:spcPct val="150000"/>
              </a:lnSpc>
            </a:pPr>
            <a:endParaRPr lang="nl-NL" sz="2400" b="1" dirty="0">
              <a:solidFill>
                <a:srgbClr val="FAB621"/>
              </a:solidFill>
              <a:latin typeface="Elza" pitchFamily="2" charset="77"/>
            </a:endParaRPr>
          </a:p>
          <a:p>
            <a:endParaRPr lang="nl-NL" sz="3200" b="1" dirty="0">
              <a:solidFill>
                <a:srgbClr val="FAB621"/>
              </a:solidFill>
            </a:endParaRPr>
          </a:p>
          <a:p>
            <a:pPr>
              <a:lnSpc>
                <a:spcPct val="150000"/>
              </a:lnSpc>
            </a:pPr>
            <a:endParaRPr lang="nl-NL" sz="2400" b="1" dirty="0">
              <a:solidFill>
                <a:srgbClr val="FAB621"/>
              </a:solidFill>
              <a:latin typeface="Elza" pitchFamily="2" charset="77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B61EDF37-2FA0-FB9A-F92F-2833893871E8}"/>
              </a:ext>
            </a:extLst>
          </p:cNvPr>
          <p:cNvSpPr txBox="1"/>
          <p:nvPr/>
        </p:nvSpPr>
        <p:spPr>
          <a:xfrm>
            <a:off x="1613647" y="5499177"/>
            <a:ext cx="652630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400" u="sng" dirty="0">
                <a:solidFill>
                  <a:srgbClr val="FAB62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https://swifterwint.nl/wat-we-doen/slagschaduw/</a:t>
            </a:r>
            <a:r>
              <a:rPr lang="nl-NL" sz="1400" dirty="0">
                <a:solidFill>
                  <a:srgbClr val="FAB621"/>
                </a:solidFill>
              </a:rPr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400" u="sng" dirty="0">
                <a:solidFill>
                  <a:srgbClr val="FAB62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https://swifterwint.nl/veel-gestelde-vragen/</a:t>
            </a:r>
            <a:r>
              <a:rPr lang="nl-NL" sz="1400" dirty="0">
                <a:solidFill>
                  <a:srgbClr val="FAB62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  <p:pic>
        <p:nvPicPr>
          <p:cNvPr id="3" name="Afbeelding 2" descr="Afbeelding met cirkel, Graphics, schermopname, grafische vormgeving&#10;&#10;Door AI gegenereerde inhoud is mogelijk onjuist.">
            <a:extLst>
              <a:ext uri="{FF2B5EF4-FFF2-40B4-BE49-F238E27FC236}">
                <a16:creationId xmlns:a16="http://schemas.microsoft.com/office/drawing/2014/main" id="{7FF41187-44DC-FB46-4650-9B94B69B66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931" y="5224897"/>
            <a:ext cx="962319" cy="962319"/>
          </a:xfrm>
          <a:prstGeom prst="rect">
            <a:avLst/>
          </a:prstGeom>
        </p:spPr>
      </p:pic>
      <p:pic>
        <p:nvPicPr>
          <p:cNvPr id="9" name="Afbeelding 8" descr="Afbeelding met cirkel, Graphics, symbool, Lettertype&#10;&#10;Door AI gegenereerde inhoud is mogelijk onjuist.">
            <a:extLst>
              <a:ext uri="{FF2B5EF4-FFF2-40B4-BE49-F238E27FC236}">
                <a16:creationId xmlns:a16="http://schemas.microsoft.com/office/drawing/2014/main" id="{F494D1FC-1400-0920-AEC1-002D7F80CD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418" y="4119065"/>
            <a:ext cx="962319" cy="962319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DE036CB7-7BD0-CB17-7601-F085409F9F35}"/>
              </a:ext>
            </a:extLst>
          </p:cNvPr>
          <p:cNvSpPr txBox="1"/>
          <p:nvPr/>
        </p:nvSpPr>
        <p:spPr>
          <a:xfrm>
            <a:off x="1557443" y="4356397"/>
            <a:ext cx="65263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005A80"/>
                </a:solidFill>
              </a:rPr>
              <a:t>Video slagschaduw</a:t>
            </a:r>
          </a:p>
          <a:p>
            <a:r>
              <a:rPr lang="nl-NL" b="1" u="sng" dirty="0">
                <a:solidFill>
                  <a:srgbClr val="FAB62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https://swifterwint.nl/slagschaduw/slagschaduw/</a:t>
            </a:r>
            <a:endParaRPr lang="nl-NL" b="1" dirty="0">
              <a:solidFill>
                <a:srgbClr val="FAB621"/>
              </a:solidFill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52854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592A336F-3761-BF01-4359-2F517D2F5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07"/>
            <a:ext cx="12184521" cy="685379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F624E00-6CEB-E7C0-3070-B2B1008F3E2B}"/>
              </a:ext>
            </a:extLst>
          </p:cNvPr>
          <p:cNvSpPr txBox="1"/>
          <p:nvPr/>
        </p:nvSpPr>
        <p:spPr>
          <a:xfrm>
            <a:off x="935664" y="1003538"/>
            <a:ext cx="945192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005A80"/>
                </a:solidFill>
                <a:latin typeface="Elza" pitchFamily="2" charset="77"/>
              </a:rPr>
              <a:t>13. Lijnen van turbines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C1AAE8A3-150E-6A58-FAC8-F45764C76529}"/>
              </a:ext>
            </a:extLst>
          </p:cNvPr>
          <p:cNvSpPr txBox="1"/>
          <p:nvPr/>
        </p:nvSpPr>
        <p:spPr>
          <a:xfrm>
            <a:off x="935664" y="1588909"/>
            <a:ext cx="10402896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90AA24"/>
                </a:solidFill>
              </a:rPr>
              <a:t>Turbines staan in lijnen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nl-NL" sz="2400" dirty="0">
              <a:solidFill>
                <a:srgbClr val="90AA24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90AA24"/>
                </a:solidFill>
              </a:rPr>
              <a:t>Op het land: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005A80"/>
                </a:solidFill>
              </a:rPr>
              <a:t>RT-lijn: 9 turbines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005A80"/>
                </a:solidFill>
              </a:rPr>
              <a:t>ET-lijn: 7 turbines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005A80"/>
                </a:solidFill>
              </a:rPr>
              <a:t>RD-lijn: 11 turbines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005A80"/>
                </a:solidFill>
              </a:rPr>
              <a:t>VT-lijn: 10 turbines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DE4A5F7-BF4B-ACA1-FC15-B51D5482B244}"/>
              </a:ext>
            </a:extLst>
          </p:cNvPr>
          <p:cNvSpPr txBox="1"/>
          <p:nvPr/>
        </p:nvSpPr>
        <p:spPr>
          <a:xfrm>
            <a:off x="1524001" y="5682643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400" u="sng" dirty="0">
                <a:solidFill>
                  <a:srgbClr val="FAB62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https://swifterwint.nl/veel-gestelde-vragen/</a:t>
            </a:r>
            <a:r>
              <a:rPr lang="nl-NL" sz="1400" dirty="0">
                <a:solidFill>
                  <a:srgbClr val="FAB621"/>
                </a:solidFill>
              </a:rPr>
              <a:t> </a:t>
            </a:r>
            <a:endParaRPr lang="nl-NL" sz="1400" dirty="0"/>
          </a:p>
        </p:txBody>
      </p:sp>
      <p:pic>
        <p:nvPicPr>
          <p:cNvPr id="6" name="Afbeelding 5" descr="Afbeelding met cirkel, Graphics, schermopname, grafische vormgeving&#10;&#10;Door AI gegenereerde inhoud is mogelijk onjuist.">
            <a:extLst>
              <a:ext uri="{FF2B5EF4-FFF2-40B4-BE49-F238E27FC236}">
                <a16:creationId xmlns:a16="http://schemas.microsoft.com/office/drawing/2014/main" id="{3ADDD61C-A6ED-0891-442F-0E3A304A2A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931" y="5251161"/>
            <a:ext cx="962319" cy="962319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BB83E3F-8E1B-AFAA-5704-1051695FCC4A}"/>
              </a:ext>
            </a:extLst>
          </p:cNvPr>
          <p:cNvSpPr txBox="1"/>
          <p:nvPr/>
        </p:nvSpPr>
        <p:spPr>
          <a:xfrm>
            <a:off x="4572001" y="2326336"/>
            <a:ext cx="579413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90AA24"/>
                </a:solidFill>
              </a:rPr>
              <a:t>In het water: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005A80"/>
                </a:solidFill>
              </a:rPr>
              <a:t>2 lijnen van 12 turbines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005A80"/>
                </a:solidFill>
              </a:rPr>
              <a:t>10 turbines zijn van </a:t>
            </a:r>
            <a:r>
              <a:rPr lang="nl-NL" sz="2400" dirty="0" err="1">
                <a:solidFill>
                  <a:srgbClr val="005A80"/>
                </a:solidFill>
              </a:rPr>
              <a:t>SwifterwinT</a:t>
            </a:r>
            <a:r>
              <a:rPr lang="nl-NL" sz="2400" dirty="0">
                <a:solidFill>
                  <a:srgbClr val="005A80"/>
                </a:solidFill>
              </a:rPr>
              <a:t>: </a:t>
            </a:r>
            <a:r>
              <a:rPr lang="nl-NL" sz="2400" dirty="0" err="1">
                <a:solidFill>
                  <a:srgbClr val="005A80"/>
                </a:solidFill>
              </a:rPr>
              <a:t>IJsselmeerwinT</a:t>
            </a:r>
            <a:r>
              <a:rPr lang="nl-NL" sz="2400" dirty="0">
                <a:solidFill>
                  <a:srgbClr val="005A80"/>
                </a:solidFill>
              </a:rPr>
              <a:t> (tegen de dijk aan)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4489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kaart, tekst, diagram, Plan&#10;&#10;Door AI gegenereerde inhoud is mogelijk onjuist.">
            <a:extLst>
              <a:ext uri="{FF2B5EF4-FFF2-40B4-BE49-F238E27FC236}">
                <a16:creationId xmlns:a16="http://schemas.microsoft.com/office/drawing/2014/main" id="{FAC7A2AA-CCA2-689F-6F73-3B7D8F7B2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9091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592A336F-3761-BF01-4359-2F517D2F5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07"/>
            <a:ext cx="12184521" cy="685379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F624E00-6CEB-E7C0-3070-B2B1008F3E2B}"/>
              </a:ext>
            </a:extLst>
          </p:cNvPr>
          <p:cNvSpPr txBox="1"/>
          <p:nvPr/>
        </p:nvSpPr>
        <p:spPr>
          <a:xfrm>
            <a:off x="935664" y="1003538"/>
            <a:ext cx="945192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005A80"/>
                </a:solidFill>
                <a:latin typeface="Elza" pitchFamily="2" charset="77"/>
              </a:rPr>
              <a:t>14. Onderstation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C1AAE8A3-150E-6A58-FAC8-F45764C76529}"/>
              </a:ext>
            </a:extLst>
          </p:cNvPr>
          <p:cNvSpPr txBox="1"/>
          <p:nvPr/>
        </p:nvSpPr>
        <p:spPr>
          <a:xfrm>
            <a:off x="935664" y="1588909"/>
            <a:ext cx="10402896" cy="17010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90AA24"/>
                </a:solidFill>
              </a:rPr>
              <a:t>Alle stroom naar onderstation -&gt; grote stekkerdoos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90AA24"/>
                </a:solidFill>
              </a:rPr>
              <a:t>Zet spanning om: 33 kV → 150 kV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90AA24"/>
                </a:solidFill>
              </a:rPr>
              <a:t>Stroom kan snel &amp; zonder verlies weg</a:t>
            </a:r>
          </a:p>
        </p:txBody>
      </p:sp>
      <p:pic>
        <p:nvPicPr>
          <p:cNvPr id="3" name="Afbeelding 2" descr="Afbeelding met windmolen, tekenfilm&#10;&#10;Door AI gegenereerde inhoud is mogelijk onjuist.">
            <a:extLst>
              <a:ext uri="{FF2B5EF4-FFF2-40B4-BE49-F238E27FC236}">
                <a16:creationId xmlns:a16="http://schemas.microsoft.com/office/drawing/2014/main" id="{3B1CE58E-A5B1-30DE-CBA3-3BC61C77E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418" y="3429000"/>
            <a:ext cx="4872086" cy="3248057"/>
          </a:xfrm>
          <a:prstGeom prst="rect">
            <a:avLst/>
          </a:prstGeom>
        </p:spPr>
      </p:pic>
      <p:pic>
        <p:nvPicPr>
          <p:cNvPr id="6" name="Afbeelding 5" descr="Afbeelding met cirkel, Graphics, schermopname, grafische vormgeving&#10;&#10;Door AI gegenereerde inhoud is mogelijk onjuist.">
            <a:extLst>
              <a:ext uri="{FF2B5EF4-FFF2-40B4-BE49-F238E27FC236}">
                <a16:creationId xmlns:a16="http://schemas.microsoft.com/office/drawing/2014/main" id="{9F73AB92-46CA-CE20-386D-FB0C44451D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931" y="5269091"/>
            <a:ext cx="962319" cy="962319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C72F048A-70A3-50DE-CE74-BB0346FC5ABE}"/>
              </a:ext>
            </a:extLst>
          </p:cNvPr>
          <p:cNvSpPr txBox="1"/>
          <p:nvPr/>
        </p:nvSpPr>
        <p:spPr>
          <a:xfrm>
            <a:off x="1568823" y="5700573"/>
            <a:ext cx="5020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rgbClr val="FAB62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https://swifterwint.nl/veel-gestelde-vragen/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7410658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hemel, apparaat, buitenshuis, windmolen&#10;&#10;Door AI gegenereerde inhoud is mogelijk onjuist.">
            <a:extLst>
              <a:ext uri="{FF2B5EF4-FFF2-40B4-BE49-F238E27FC236}">
                <a16:creationId xmlns:a16="http://schemas.microsoft.com/office/drawing/2014/main" id="{817E9FE9-3997-F56E-560E-6493227C4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648"/>
            <a:ext cx="12192000" cy="8128000"/>
          </a:xfrm>
          <a:prstGeom prst="rect">
            <a:avLst/>
          </a:prstGeom>
        </p:spPr>
      </p:pic>
      <p:pic>
        <p:nvPicPr>
          <p:cNvPr id="9" name="Afbeelding 8" descr="Afbeelding met Menselijk gezicht, tekenfilm&#10;&#10;Door AI gegenereerde inhoud is mogelijk onjuist.">
            <a:extLst>
              <a:ext uri="{FF2B5EF4-FFF2-40B4-BE49-F238E27FC236}">
                <a16:creationId xmlns:a16="http://schemas.microsoft.com/office/drawing/2014/main" id="{B812B3B4-BB8C-EC3E-A417-524A61A5A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1983" y="4218972"/>
            <a:ext cx="4691606" cy="2639028"/>
          </a:xfrm>
          <a:prstGeom prst="rect">
            <a:avLst/>
          </a:prstGeom>
        </p:spPr>
      </p:pic>
      <p:pic>
        <p:nvPicPr>
          <p:cNvPr id="5" name="Afbeelding 4" descr="Afbeelding met tekst, windmolen, Lettertype, ontwerp&#10;&#10;Door AI gegenereerde inhoud is mogelijk onjuist.">
            <a:extLst>
              <a:ext uri="{FF2B5EF4-FFF2-40B4-BE49-F238E27FC236}">
                <a16:creationId xmlns:a16="http://schemas.microsoft.com/office/drawing/2014/main" id="{66467FFB-0EEC-84AC-22FB-EAD87C75B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1941" y="5758496"/>
            <a:ext cx="2548359" cy="72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374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wit, ontwerp&#10;&#10;Door AI gegenereerde inhoud is mogelijk onjuist.">
            <a:extLst>
              <a:ext uri="{FF2B5EF4-FFF2-40B4-BE49-F238E27FC236}">
                <a16:creationId xmlns:a16="http://schemas.microsoft.com/office/drawing/2014/main" id="{BBCE7CA0-C6A0-B25A-1B90-1C8C6B82E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F624E00-6CEB-E7C0-3070-B2B1008F3E2B}"/>
              </a:ext>
            </a:extLst>
          </p:cNvPr>
          <p:cNvSpPr txBox="1"/>
          <p:nvPr/>
        </p:nvSpPr>
        <p:spPr>
          <a:xfrm>
            <a:off x="935664" y="1003538"/>
            <a:ext cx="6254496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005A80"/>
                </a:solidFill>
                <a:latin typeface="Elza" pitchFamily="2" charset="77"/>
              </a:rPr>
              <a:t>1. Inhoud</a:t>
            </a:r>
          </a:p>
          <a:p>
            <a:endParaRPr lang="nl-NL" b="1" dirty="0">
              <a:solidFill>
                <a:schemeClr val="accent1"/>
              </a:solidFill>
              <a:latin typeface="Elza" pitchFamily="2" charset="77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C1AAE8A3-150E-6A58-FAC8-F45764C76529}"/>
              </a:ext>
            </a:extLst>
          </p:cNvPr>
          <p:cNvSpPr txBox="1"/>
          <p:nvPr/>
        </p:nvSpPr>
        <p:spPr>
          <a:xfrm>
            <a:off x="935664" y="1588909"/>
            <a:ext cx="9781104" cy="17010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90AA24"/>
                </a:solidFill>
              </a:rPr>
              <a:t>Wat is energie?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90AA24"/>
                </a:solidFill>
              </a:rPr>
              <a:t>Hoe werken windturbines?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90AA24"/>
                </a:solidFill>
              </a:rPr>
              <a:t>Informatie over Windplanblauw</a:t>
            </a:r>
          </a:p>
        </p:txBody>
      </p:sp>
      <p:pic>
        <p:nvPicPr>
          <p:cNvPr id="8" name="Afbeelding 7" descr="Afbeelding met windmolen, gras, buitenshuis, hemel&#10;&#10;Door AI gegenereerde inhoud is mogelijk onjuist.">
            <a:extLst>
              <a:ext uri="{FF2B5EF4-FFF2-40B4-BE49-F238E27FC236}">
                <a16:creationId xmlns:a16="http://schemas.microsoft.com/office/drawing/2014/main" id="{38436BEE-E7DD-0F14-EBC6-950902FA1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262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592A336F-3761-BF01-4359-2F517D2F5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9" y="0"/>
            <a:ext cx="12184521" cy="685379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F624E00-6CEB-E7C0-3070-B2B1008F3E2B}"/>
              </a:ext>
            </a:extLst>
          </p:cNvPr>
          <p:cNvSpPr txBox="1"/>
          <p:nvPr/>
        </p:nvSpPr>
        <p:spPr>
          <a:xfrm>
            <a:off x="935664" y="1003538"/>
            <a:ext cx="6254496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005A80"/>
                </a:solidFill>
                <a:latin typeface="Elza" pitchFamily="2" charset="77"/>
              </a:rPr>
              <a:t>2. Wat is energie?</a:t>
            </a:r>
          </a:p>
          <a:p>
            <a:endParaRPr lang="nl-NL" sz="3200" b="1" dirty="0">
              <a:solidFill>
                <a:srgbClr val="005A80"/>
              </a:solidFill>
              <a:latin typeface="Elza" pitchFamily="2" charset="77"/>
            </a:endParaRPr>
          </a:p>
          <a:p>
            <a:endParaRPr lang="nl-NL" sz="3200" b="1" dirty="0">
              <a:solidFill>
                <a:srgbClr val="005A80"/>
              </a:solidFill>
              <a:latin typeface="Elza" pitchFamily="2" charset="77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C1AAE8A3-150E-6A58-FAC8-F45764C76529}"/>
              </a:ext>
            </a:extLst>
          </p:cNvPr>
          <p:cNvSpPr txBox="1"/>
          <p:nvPr/>
        </p:nvSpPr>
        <p:spPr>
          <a:xfrm>
            <a:off x="935664" y="1588909"/>
            <a:ext cx="9781104" cy="3363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90AA24"/>
                </a:solidFill>
              </a:rPr>
              <a:t>Energie = kracht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90AA24"/>
                </a:solidFill>
              </a:rPr>
              <a:t>Nodig voor lampen, koken, telefoon, laptop, elektrische auto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90AA24"/>
                </a:solidFill>
              </a:rPr>
              <a:t>Vroeger vaak olie, gas, kolen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90AA24"/>
                </a:solidFill>
              </a:rPr>
              <a:t>Raakt op en is slecht voor milieu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2400" dirty="0">
              <a:solidFill>
                <a:srgbClr val="90AA24"/>
              </a:solidFill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2400" dirty="0">
              <a:solidFill>
                <a:srgbClr val="90AA24"/>
              </a:solidFill>
            </a:endParaRPr>
          </a:p>
        </p:txBody>
      </p:sp>
      <p:pic>
        <p:nvPicPr>
          <p:cNvPr id="3" name="Afbeelding 2" descr="Afbeelding met cirkel, Graphics, schermopname, grafische vormgeving&#10;&#10;Door AI gegenereerde inhoud is mogelijk onjuist.">
            <a:extLst>
              <a:ext uri="{FF2B5EF4-FFF2-40B4-BE49-F238E27FC236}">
                <a16:creationId xmlns:a16="http://schemas.microsoft.com/office/drawing/2014/main" id="{4DAF59EE-B8C5-AF9C-FEA1-BF936C645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038" y="5245625"/>
            <a:ext cx="962319" cy="962319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830F9476-E40E-BF8B-2168-C8393A314ABE}"/>
              </a:ext>
            </a:extLst>
          </p:cNvPr>
          <p:cNvSpPr txBox="1"/>
          <p:nvPr/>
        </p:nvSpPr>
        <p:spPr>
          <a:xfrm>
            <a:off x="1537109" y="5617720"/>
            <a:ext cx="3155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u="sng" dirty="0">
                <a:solidFill>
                  <a:srgbClr val="FAB62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https://wikikids.nl/Energie</a:t>
            </a:r>
            <a:r>
              <a:rPr lang="nl-NL" sz="1400" dirty="0">
                <a:solidFill>
                  <a:srgbClr val="FAB62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6074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buitenshuis, windmolen, hemel, Windturbine&#10;&#10;Door AI gegenereerde inhoud is mogelijk onjuist.">
            <a:extLst>
              <a:ext uri="{FF2B5EF4-FFF2-40B4-BE49-F238E27FC236}">
                <a16:creationId xmlns:a16="http://schemas.microsoft.com/office/drawing/2014/main" id="{486DCDEC-0A7E-2886-46DB-4AC066388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66305"/>
            <a:ext cx="12192000" cy="8124305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3DCF522-FD7E-1069-E7A4-A03A10B62209}"/>
              </a:ext>
            </a:extLst>
          </p:cNvPr>
          <p:cNvSpPr txBox="1"/>
          <p:nvPr/>
        </p:nvSpPr>
        <p:spPr>
          <a:xfrm>
            <a:off x="1617785" y="773723"/>
            <a:ext cx="7086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chemeClr val="bg1"/>
                </a:solidFill>
              </a:rPr>
              <a:t>In 2030 moet Nederland 70 % van de elektriciteit uit hernieuwbare bronnen halen (zoals wind en zon).</a:t>
            </a:r>
          </a:p>
          <a:p>
            <a:endParaRPr lang="nl-NL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636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592A336F-3761-BF01-4359-2F517D2F5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9" y="0"/>
            <a:ext cx="12184521" cy="685379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F624E00-6CEB-E7C0-3070-B2B1008F3E2B}"/>
              </a:ext>
            </a:extLst>
          </p:cNvPr>
          <p:cNvSpPr txBox="1"/>
          <p:nvPr/>
        </p:nvSpPr>
        <p:spPr>
          <a:xfrm>
            <a:off x="935664" y="1003538"/>
            <a:ext cx="6254496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005A80"/>
                </a:solidFill>
                <a:latin typeface="Elza" pitchFamily="2" charset="77"/>
              </a:rPr>
              <a:t>3. Waarom?</a:t>
            </a:r>
          </a:p>
          <a:p>
            <a:endParaRPr lang="nl-NL" sz="3200" b="1" dirty="0">
              <a:solidFill>
                <a:srgbClr val="005A80"/>
              </a:solidFill>
              <a:latin typeface="Elza" pitchFamily="2" charset="77"/>
            </a:endParaRPr>
          </a:p>
          <a:p>
            <a:endParaRPr lang="nl-NL" sz="3200" b="1" dirty="0">
              <a:solidFill>
                <a:srgbClr val="005A80"/>
              </a:solidFill>
              <a:latin typeface="Elza" pitchFamily="2" charset="77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C1AAE8A3-150E-6A58-FAC8-F45764C76529}"/>
              </a:ext>
            </a:extLst>
          </p:cNvPr>
          <p:cNvSpPr txBox="1"/>
          <p:nvPr/>
        </p:nvSpPr>
        <p:spPr>
          <a:xfrm>
            <a:off x="935663" y="1588909"/>
            <a:ext cx="10819651" cy="391703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90AA24"/>
                </a:solidFill>
              </a:rPr>
              <a:t>De aarde warmt op doordat we veel energie gebruiken uit gas, olie en steenkool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90AA24"/>
                </a:solidFill>
              </a:rPr>
              <a:t>Dat is niet duurzaam: deze energie raakt op maakt de lucht vies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90AA24"/>
                </a:solidFill>
              </a:rPr>
              <a:t>Groene energie is duurzaam: raakt niet op en maakt geen vieze lucht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90AA24"/>
                </a:solidFill>
              </a:rPr>
              <a:t>De overstap naar deze schone energie heet de energietransitie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2400" dirty="0">
              <a:solidFill>
                <a:srgbClr val="90AA24"/>
              </a:solidFill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2400" dirty="0">
              <a:solidFill>
                <a:srgbClr val="90AA24"/>
              </a:solidFill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2400" dirty="0">
              <a:solidFill>
                <a:srgbClr val="90AA24"/>
              </a:solidFill>
            </a:endParaRPr>
          </a:p>
        </p:txBody>
      </p:sp>
      <p:pic>
        <p:nvPicPr>
          <p:cNvPr id="3" name="Afbeelding 2" descr="Afbeelding met cirkel, Graphics, schermopname, grafische vormgeving&#10;&#10;Door AI gegenereerde inhoud is mogelijk onjuist.">
            <a:extLst>
              <a:ext uri="{FF2B5EF4-FFF2-40B4-BE49-F238E27FC236}">
                <a16:creationId xmlns:a16="http://schemas.microsoft.com/office/drawing/2014/main" id="{4DAF59EE-B8C5-AF9C-FEA1-BF936C645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038" y="5245625"/>
            <a:ext cx="962319" cy="962319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830F9476-E40E-BF8B-2168-C8393A314ABE}"/>
              </a:ext>
            </a:extLst>
          </p:cNvPr>
          <p:cNvSpPr txBox="1"/>
          <p:nvPr/>
        </p:nvSpPr>
        <p:spPr>
          <a:xfrm>
            <a:off x="1537109" y="5617720"/>
            <a:ext cx="3155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u="sng" dirty="0">
                <a:solidFill>
                  <a:srgbClr val="FAB62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https://wikikids.nl/Energie</a:t>
            </a:r>
            <a:r>
              <a:rPr lang="nl-NL" sz="1400" dirty="0">
                <a:solidFill>
                  <a:srgbClr val="FAB62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4619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wit, ontwerp&#10;&#10;Door AI gegenereerde inhoud is mogelijk onjuist.">
            <a:extLst>
              <a:ext uri="{FF2B5EF4-FFF2-40B4-BE49-F238E27FC236}">
                <a16:creationId xmlns:a16="http://schemas.microsoft.com/office/drawing/2014/main" id="{73349F07-D69B-268B-2CF1-AEDF75238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F624E00-6CEB-E7C0-3070-B2B1008F3E2B}"/>
              </a:ext>
            </a:extLst>
          </p:cNvPr>
          <p:cNvSpPr txBox="1"/>
          <p:nvPr/>
        </p:nvSpPr>
        <p:spPr>
          <a:xfrm>
            <a:off x="935663" y="1003538"/>
            <a:ext cx="1005472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005A80"/>
                </a:solidFill>
                <a:latin typeface="Elza" pitchFamily="2" charset="77"/>
              </a:rPr>
              <a:t>4. Voorbeelden van groene energie</a:t>
            </a:r>
          </a:p>
        </p:txBody>
      </p:sp>
      <p:pic>
        <p:nvPicPr>
          <p:cNvPr id="2" name="Afbeelding 1" descr="Afbeelding met cirkel, Graphics, schermopname, grafische vormgeving&#10;&#10;Door AI gegenereerde inhoud is mogelijk onjuist.">
            <a:extLst>
              <a:ext uri="{FF2B5EF4-FFF2-40B4-BE49-F238E27FC236}">
                <a16:creationId xmlns:a16="http://schemas.microsoft.com/office/drawing/2014/main" id="{1F181E2D-4184-9B77-E803-5AA665CC7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966" y="5144862"/>
            <a:ext cx="962319" cy="962319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0936132D-3F37-09F6-15DD-036FC79160F5}"/>
              </a:ext>
            </a:extLst>
          </p:cNvPr>
          <p:cNvSpPr txBox="1"/>
          <p:nvPr/>
        </p:nvSpPr>
        <p:spPr>
          <a:xfrm>
            <a:off x="1555038" y="5516957"/>
            <a:ext cx="625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u="sng" dirty="0">
                <a:solidFill>
                  <a:srgbClr val="FAB621"/>
                </a:solidFill>
                <a:latin typeface="Elza" pitchFamily="2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https://schooltv.nl/video-item/groene-energie-wat-worden-de-energiebronnen-van-de-toekomst</a:t>
            </a:r>
            <a:endParaRPr lang="nl-NL" sz="1400" dirty="0">
              <a:solidFill>
                <a:srgbClr val="FAB621"/>
              </a:solidFill>
            </a:endParaRPr>
          </a:p>
        </p:txBody>
      </p:sp>
      <p:pic>
        <p:nvPicPr>
          <p:cNvPr id="7" name="Afbeelding 6" descr="Afbeelding met apparaat, windmolen, Windturbine, Windmolenpark&#10;&#10;Door AI gegenereerde inhoud is mogelijk onjuist.">
            <a:extLst>
              <a:ext uri="{FF2B5EF4-FFF2-40B4-BE49-F238E27FC236}">
                <a16:creationId xmlns:a16="http://schemas.microsoft.com/office/drawing/2014/main" id="{6638A259-3C70-3E76-09F3-14E1BE8FF3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70" y="1710766"/>
            <a:ext cx="3617514" cy="3032950"/>
          </a:xfrm>
          <a:prstGeom prst="rect">
            <a:avLst/>
          </a:prstGeom>
        </p:spPr>
      </p:pic>
      <p:pic>
        <p:nvPicPr>
          <p:cNvPr id="9" name="Afbeelding 8" descr="Afbeelding met schermopname, ontwerp&#10;&#10;Door AI gegenereerde inhoud is mogelijk onjuist.">
            <a:extLst>
              <a:ext uri="{FF2B5EF4-FFF2-40B4-BE49-F238E27FC236}">
                <a16:creationId xmlns:a16="http://schemas.microsoft.com/office/drawing/2014/main" id="{6FA01E16-9DA8-1651-A905-5979C959E0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8919" y="1731350"/>
            <a:ext cx="3644475" cy="3055555"/>
          </a:xfrm>
          <a:prstGeom prst="rect">
            <a:avLst/>
          </a:prstGeom>
        </p:spPr>
      </p:pic>
      <p:pic>
        <p:nvPicPr>
          <p:cNvPr id="10" name="Afbeelding 9" descr="Afbeelding met vuurtoren, toren&#10;&#10;Door AI gegenereerde inhoud is mogelijk onjuist.">
            <a:extLst>
              <a:ext uri="{FF2B5EF4-FFF2-40B4-BE49-F238E27FC236}">
                <a16:creationId xmlns:a16="http://schemas.microsoft.com/office/drawing/2014/main" id="{5B0A5433-0422-B239-D6C8-65FB1CA668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7490" y="733481"/>
            <a:ext cx="5422900" cy="4546600"/>
          </a:xfrm>
          <a:prstGeom prst="rect">
            <a:avLst/>
          </a:prstGeom>
        </p:spPr>
      </p:pic>
      <p:pic>
        <p:nvPicPr>
          <p:cNvPr id="11" name="Afbeelding 10" descr="Afbeelding met tekenfilm, schermopname&#10;&#10;Door AI gegenereerde inhoud is mogelijk onjuist.">
            <a:extLst>
              <a:ext uri="{FF2B5EF4-FFF2-40B4-BE49-F238E27FC236}">
                <a16:creationId xmlns:a16="http://schemas.microsoft.com/office/drawing/2014/main" id="{50336A9A-F782-1586-5067-7905E5B376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7842" y="1372371"/>
            <a:ext cx="4240763" cy="3555487"/>
          </a:xfrm>
          <a:prstGeom prst="rect">
            <a:avLst/>
          </a:prstGeom>
        </p:spPr>
      </p:pic>
      <p:sp>
        <p:nvSpPr>
          <p:cNvPr id="12" name="Tekstvak 5">
            <a:extLst>
              <a:ext uri="{FF2B5EF4-FFF2-40B4-BE49-F238E27FC236}">
                <a16:creationId xmlns:a16="http://schemas.microsoft.com/office/drawing/2014/main" id="{351B9B5F-6F43-2826-01DF-CF1B2D7FCFBA}"/>
              </a:ext>
            </a:extLst>
          </p:cNvPr>
          <p:cNvSpPr txBox="1"/>
          <p:nvPr/>
        </p:nvSpPr>
        <p:spPr>
          <a:xfrm>
            <a:off x="963833" y="4328394"/>
            <a:ext cx="2658722" cy="5146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lvl="0">
              <a:lnSpc>
                <a:spcPct val="150000"/>
              </a:lnSpc>
            </a:pPr>
            <a:r>
              <a:rPr lang="nl-NL" dirty="0">
                <a:solidFill>
                  <a:srgbClr val="90AA24"/>
                </a:solidFill>
              </a:rPr>
              <a:t>Wind → windmolens</a:t>
            </a:r>
          </a:p>
        </p:txBody>
      </p:sp>
      <p:sp>
        <p:nvSpPr>
          <p:cNvPr id="13" name="Tekstvak 6">
            <a:extLst>
              <a:ext uri="{FF2B5EF4-FFF2-40B4-BE49-F238E27FC236}">
                <a16:creationId xmlns:a16="http://schemas.microsoft.com/office/drawing/2014/main" id="{2160908C-D6EB-35DD-7C05-01D18E62D143}"/>
              </a:ext>
            </a:extLst>
          </p:cNvPr>
          <p:cNvSpPr txBox="1"/>
          <p:nvPr/>
        </p:nvSpPr>
        <p:spPr>
          <a:xfrm>
            <a:off x="3423749" y="4417889"/>
            <a:ext cx="2732892" cy="40626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nl-NL" dirty="0">
                <a:solidFill>
                  <a:srgbClr val="90AA24"/>
                </a:solidFill>
              </a:rPr>
              <a:t>Zon → zonnepanelen</a:t>
            </a:r>
          </a:p>
        </p:txBody>
      </p:sp>
      <p:sp>
        <p:nvSpPr>
          <p:cNvPr id="15" name="Tekstvak 8">
            <a:extLst>
              <a:ext uri="{FF2B5EF4-FFF2-40B4-BE49-F238E27FC236}">
                <a16:creationId xmlns:a16="http://schemas.microsoft.com/office/drawing/2014/main" id="{32414F93-0EF0-3B6D-8288-83E1F4C84731}"/>
              </a:ext>
            </a:extLst>
          </p:cNvPr>
          <p:cNvSpPr txBox="1"/>
          <p:nvPr/>
        </p:nvSpPr>
        <p:spPr>
          <a:xfrm>
            <a:off x="5818123" y="4407764"/>
            <a:ext cx="2832575" cy="40626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nl-NL" dirty="0">
                <a:solidFill>
                  <a:srgbClr val="90AA24"/>
                </a:solidFill>
              </a:rPr>
              <a:t>Biomassa → planten, afval</a:t>
            </a:r>
          </a:p>
        </p:txBody>
      </p:sp>
      <p:sp>
        <p:nvSpPr>
          <p:cNvPr id="16" name="Tekstvak 9">
            <a:extLst>
              <a:ext uri="{FF2B5EF4-FFF2-40B4-BE49-F238E27FC236}">
                <a16:creationId xmlns:a16="http://schemas.microsoft.com/office/drawing/2014/main" id="{B3F0AFE7-1549-D8FA-F766-D3DE42A7EAE3}"/>
              </a:ext>
            </a:extLst>
          </p:cNvPr>
          <p:cNvSpPr txBox="1"/>
          <p:nvPr/>
        </p:nvSpPr>
        <p:spPr>
          <a:xfrm>
            <a:off x="8773012" y="4428188"/>
            <a:ext cx="2964873" cy="71096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nl-NL" dirty="0">
                <a:solidFill>
                  <a:srgbClr val="90AA24"/>
                </a:solidFill>
              </a:rPr>
              <a:t>Water → stuwdammen, zee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67215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592A336F-3761-BF01-4359-2F517D2F5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5" y="4207"/>
            <a:ext cx="12184521" cy="685379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F624E00-6CEB-E7C0-3070-B2B1008F3E2B}"/>
              </a:ext>
            </a:extLst>
          </p:cNvPr>
          <p:cNvSpPr txBox="1"/>
          <p:nvPr/>
        </p:nvSpPr>
        <p:spPr>
          <a:xfrm>
            <a:off x="935664" y="1003538"/>
            <a:ext cx="6254496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005A80"/>
                </a:solidFill>
                <a:latin typeface="Elza" pitchFamily="2" charset="77"/>
              </a:rPr>
              <a:t>5. Waarom windenergie?</a:t>
            </a:r>
          </a:p>
          <a:p>
            <a:endParaRPr lang="nl-NL" sz="3200" b="1" dirty="0">
              <a:solidFill>
                <a:srgbClr val="005A80"/>
              </a:solidFill>
              <a:latin typeface="Elza" pitchFamily="2" charset="77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C1AAE8A3-150E-6A58-FAC8-F45764C76529}"/>
              </a:ext>
            </a:extLst>
          </p:cNvPr>
          <p:cNvSpPr txBox="1"/>
          <p:nvPr/>
        </p:nvSpPr>
        <p:spPr>
          <a:xfrm>
            <a:off x="935664" y="1588909"/>
            <a:ext cx="9781104" cy="33547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90AA24"/>
                </a:solidFill>
              </a:rPr>
              <a:t>Waait vaak in Nederland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90AA24"/>
                </a:solidFill>
              </a:rPr>
              <a:t>Raakt nooit op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90AA24"/>
                </a:solidFill>
              </a:rPr>
              <a:t>Minder olie en gas nodig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90AA24"/>
                </a:solidFill>
              </a:rPr>
              <a:t>Goed voor het klimaat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90AA24"/>
                </a:solidFill>
              </a:rPr>
              <a:t>Goedkope en schone energie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2400" b="1" dirty="0">
              <a:solidFill>
                <a:srgbClr val="FAB621"/>
              </a:solidFill>
              <a:latin typeface="Elza" pitchFamily="2" charset="77"/>
            </a:endParaRPr>
          </a:p>
        </p:txBody>
      </p:sp>
      <p:pic>
        <p:nvPicPr>
          <p:cNvPr id="2" name="Afbeelding 1" descr="Afbeelding met cirkel, Graphics, schermopname, grafische vormgeving&#10;&#10;Door AI gegenereerde inhoud is mogelijk onjuist.">
            <a:extLst>
              <a:ext uri="{FF2B5EF4-FFF2-40B4-BE49-F238E27FC236}">
                <a16:creationId xmlns:a16="http://schemas.microsoft.com/office/drawing/2014/main" id="{618D3F13-6D67-04A1-427B-3ACB6ECF3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001" y="5217159"/>
            <a:ext cx="962319" cy="962319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2135EB74-C2FB-98AD-A09F-9FDD4655A90D}"/>
              </a:ext>
            </a:extLst>
          </p:cNvPr>
          <p:cNvSpPr txBox="1"/>
          <p:nvPr/>
        </p:nvSpPr>
        <p:spPr>
          <a:xfrm>
            <a:off x="1528144" y="5529045"/>
            <a:ext cx="784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400" u="sng" dirty="0">
                <a:solidFill>
                  <a:srgbClr val="FAB621"/>
                </a:solidFill>
                <a:latin typeface="Elza" pitchFamily="2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https://www.milieucentraal.nl/klimaat-en-aarde/energiebronnen/windenergie/</a:t>
            </a:r>
            <a:r>
              <a:rPr lang="nl-NL" sz="1400" dirty="0">
                <a:solidFill>
                  <a:srgbClr val="FAB621"/>
                </a:solidFill>
                <a:latin typeface="Elza" pitchFamily="2" charset="77"/>
              </a:rPr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400" u="sng" dirty="0">
                <a:solidFill>
                  <a:srgbClr val="FAB621"/>
                </a:solidFill>
                <a:latin typeface="Elza" pitchFamily="2" charset="77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https://swifterwint.nl/wat-we-doen/duurzaamheid-2/</a:t>
            </a:r>
            <a:r>
              <a:rPr lang="nl-NL" sz="1400" dirty="0">
                <a:solidFill>
                  <a:srgbClr val="FAB621"/>
                </a:solidFill>
                <a:latin typeface="Elza" pitchFamily="2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4816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wit, ontwerp&#10;&#10;Door AI gegenereerde inhoud is mogelijk onjuist.">
            <a:extLst>
              <a:ext uri="{FF2B5EF4-FFF2-40B4-BE49-F238E27FC236}">
                <a16:creationId xmlns:a16="http://schemas.microsoft.com/office/drawing/2014/main" id="{DCE45101-1F73-853B-CE02-31E8CC7B4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F624E00-6CEB-E7C0-3070-B2B1008F3E2B}"/>
              </a:ext>
            </a:extLst>
          </p:cNvPr>
          <p:cNvSpPr txBox="1"/>
          <p:nvPr/>
        </p:nvSpPr>
        <p:spPr>
          <a:xfrm>
            <a:off x="935664" y="1003538"/>
            <a:ext cx="3750636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005A80"/>
                </a:solidFill>
                <a:latin typeface="Elza" pitchFamily="2" charset="77"/>
              </a:rPr>
              <a:t>6. Hoe werkt een windturbine?</a:t>
            </a:r>
          </a:p>
          <a:p>
            <a:endParaRPr lang="nl-NL" sz="3200" b="1" dirty="0">
              <a:solidFill>
                <a:srgbClr val="005A80"/>
              </a:solidFill>
              <a:latin typeface="Elza" pitchFamily="2" charset="77"/>
            </a:endParaRPr>
          </a:p>
        </p:txBody>
      </p:sp>
      <p:pic>
        <p:nvPicPr>
          <p:cNvPr id="2" name="Afbeelding 1" descr="Afbeelding met cirkel, Graphics, schermopname, grafische vormgeving&#10;&#10;Door AI gegenereerde inhoud is mogelijk onjuist.">
            <a:extLst>
              <a:ext uri="{FF2B5EF4-FFF2-40B4-BE49-F238E27FC236}">
                <a16:creationId xmlns:a16="http://schemas.microsoft.com/office/drawing/2014/main" id="{F3A35044-1169-7F2D-F5DB-95BF454D0A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554" y="4769052"/>
            <a:ext cx="962319" cy="962319"/>
          </a:xfrm>
          <a:prstGeom prst="rect">
            <a:avLst/>
          </a:prstGeom>
        </p:spPr>
      </p:pic>
      <p:pic>
        <p:nvPicPr>
          <p:cNvPr id="10" name="Afbeelding 9" descr="Afbeelding met windmolen, Windturbine, Windmolenpark&#10;&#10;Door AI gegenereerde inhoud is mogelijk onjuist.">
            <a:extLst>
              <a:ext uri="{FF2B5EF4-FFF2-40B4-BE49-F238E27FC236}">
                <a16:creationId xmlns:a16="http://schemas.microsoft.com/office/drawing/2014/main" id="{634E8508-0960-4EB7-785D-C8DB670B36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7427" y="-431296"/>
            <a:ext cx="10316682" cy="7584851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33F1597-F61B-2562-5E13-1E67F5EAE64B}"/>
              </a:ext>
            </a:extLst>
          </p:cNvPr>
          <p:cNvSpPr txBox="1"/>
          <p:nvPr/>
        </p:nvSpPr>
        <p:spPr>
          <a:xfrm>
            <a:off x="1519698" y="4988602"/>
            <a:ext cx="38699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400" u="sng" dirty="0">
                <a:solidFill>
                  <a:srgbClr val="FAB621"/>
                </a:solidFill>
                <a:latin typeface="Elza" pitchFamily="2" charset="77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https://schooltv.nl/video-item/hoe-werkt-een-windmolen-clip-uit-willem-wever</a:t>
            </a:r>
            <a:endParaRPr lang="nl-NL" sz="1400" dirty="0">
              <a:solidFill>
                <a:srgbClr val="FAB621"/>
              </a:solidFill>
              <a:latin typeface="Elza" pitchFamily="2" charset="77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400" u="sng" dirty="0">
                <a:solidFill>
                  <a:srgbClr val="FAB621"/>
                </a:solidFill>
                <a:latin typeface="Elza" pitchFamily="2" charset="77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https://swifterwint.nl/wp-content/uploads/2025/01/Infographic-Windplanblauw-1.pdf</a:t>
            </a:r>
            <a:r>
              <a:rPr lang="nl-NL" sz="1400" dirty="0">
                <a:solidFill>
                  <a:srgbClr val="FAB621"/>
                </a:solidFill>
                <a:latin typeface="Elza" pitchFamily="2" charset="77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023011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wit, ontwerp&#10;&#10;Door AI gegenereerde inhoud is mogelijk onjuist.">
            <a:extLst>
              <a:ext uri="{FF2B5EF4-FFF2-40B4-BE49-F238E27FC236}">
                <a16:creationId xmlns:a16="http://schemas.microsoft.com/office/drawing/2014/main" id="{80991E04-B4A4-92C7-DB67-45D28A223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F624E00-6CEB-E7C0-3070-B2B1008F3E2B}"/>
              </a:ext>
            </a:extLst>
          </p:cNvPr>
          <p:cNvSpPr txBox="1"/>
          <p:nvPr/>
        </p:nvSpPr>
        <p:spPr>
          <a:xfrm>
            <a:off x="935664" y="1003538"/>
            <a:ext cx="6254496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005A80"/>
                </a:solidFill>
                <a:latin typeface="Elza" pitchFamily="2" charset="77"/>
              </a:rPr>
              <a:t>7. Windplanblauw in Flevoland</a:t>
            </a:r>
          </a:p>
          <a:p>
            <a:endParaRPr lang="nl-NL" sz="3200" b="1" dirty="0">
              <a:solidFill>
                <a:srgbClr val="005A80"/>
              </a:solidFill>
              <a:latin typeface="Elza" pitchFamily="2" charset="77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C1AAE8A3-150E-6A58-FAC8-F45764C76529}"/>
              </a:ext>
            </a:extLst>
          </p:cNvPr>
          <p:cNvSpPr txBox="1"/>
          <p:nvPr/>
        </p:nvSpPr>
        <p:spPr>
          <a:xfrm>
            <a:off x="935664" y="1588909"/>
            <a:ext cx="10731728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90AA24"/>
                </a:solidFill>
              </a:rPr>
              <a:t>Eigenaren (boeren) wonen zelf in het gebied (dat maakt WPB anders)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90AA24"/>
                </a:solidFill>
              </a:rPr>
              <a:t>Oude kleinere turbines weg, nieuwe turbines gebouwd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90AA24"/>
                </a:solidFill>
              </a:rPr>
              <a:t>Van 74 naar 61 turbines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90AA24"/>
                </a:solidFill>
              </a:rPr>
              <a:t>37 turbines op land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90AA24"/>
                </a:solidFill>
              </a:rPr>
              <a:t>24 turbines in IJsselmeer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l-NL" sz="2200" dirty="0">
              <a:solidFill>
                <a:srgbClr val="90AA24"/>
              </a:solidFill>
            </a:endParaRPr>
          </a:p>
        </p:txBody>
      </p:sp>
      <p:pic>
        <p:nvPicPr>
          <p:cNvPr id="2" name="Afbeelding 1" descr="Afbeelding met cirkel, Graphics, schermopname, grafische vormgeving&#10;&#10;Door AI gegenereerde inhoud is mogelijk onjuist.">
            <a:extLst>
              <a:ext uri="{FF2B5EF4-FFF2-40B4-BE49-F238E27FC236}">
                <a16:creationId xmlns:a16="http://schemas.microsoft.com/office/drawing/2014/main" id="{C51766E9-28D2-D8EC-9AB6-9993182AD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931" y="5158178"/>
            <a:ext cx="962319" cy="962319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E4684CE4-4505-42F0-B8AE-7EA30AFA1800}"/>
              </a:ext>
            </a:extLst>
          </p:cNvPr>
          <p:cNvSpPr txBox="1"/>
          <p:nvPr/>
        </p:nvSpPr>
        <p:spPr>
          <a:xfrm>
            <a:off x="1546074" y="5443168"/>
            <a:ext cx="79758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400" u="sng" dirty="0">
                <a:solidFill>
                  <a:srgbClr val="FAB621"/>
                </a:solidFill>
                <a:latin typeface="Elza" pitchFamily="2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https://swifterwint.nl/wat-we-doen/project-windplanblauw/</a:t>
            </a:r>
            <a:r>
              <a:rPr lang="nl-NL" sz="1400" dirty="0">
                <a:solidFill>
                  <a:srgbClr val="FAB621"/>
                </a:solidFill>
                <a:latin typeface="Elza" pitchFamily="2" charset="77"/>
              </a:rPr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400" u="sng" dirty="0">
                <a:solidFill>
                  <a:srgbClr val="FAB621"/>
                </a:solidFill>
                <a:latin typeface="Elza" pitchFamily="2" charset="77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https://swifterwint.nl/wie-we-zijn/historie/</a:t>
            </a:r>
            <a:r>
              <a:rPr lang="nl-NL" sz="1400" dirty="0">
                <a:solidFill>
                  <a:srgbClr val="FAB621"/>
                </a:solidFill>
                <a:latin typeface="Elza" pitchFamily="2" charset="77"/>
              </a:rPr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400" u="sng" dirty="0">
                <a:solidFill>
                  <a:srgbClr val="FAB621"/>
                </a:solidFill>
                <a:latin typeface="Elza" pitchFamily="2" charset="77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https://swifterwint.nl/wp-content/uploads/2025/01/A0_staand_WPB_Factsheet_zs.pdf</a:t>
            </a:r>
            <a:r>
              <a:rPr lang="nl-NL" sz="1400" dirty="0">
                <a:solidFill>
                  <a:srgbClr val="FAB621"/>
                </a:solidFill>
                <a:latin typeface="Elza" pitchFamily="2" charset="77"/>
              </a:rPr>
              <a:t> 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AE53E6B9-BF08-825D-1805-5D8967182D26}"/>
              </a:ext>
            </a:extLst>
          </p:cNvPr>
          <p:cNvSpPr txBox="1"/>
          <p:nvPr/>
        </p:nvSpPr>
        <p:spPr>
          <a:xfrm>
            <a:off x="935665" y="3142711"/>
            <a:ext cx="3478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90AA24"/>
                </a:solidFill>
              </a:rPr>
              <a:t>Nieuwe windturbines wekken 8 keer meer energie op dan alle vorige turbines bij elkaar</a:t>
            </a:r>
            <a:endParaRPr lang="nl-NL" b="1" dirty="0">
              <a:solidFill>
                <a:srgbClr val="FAB621"/>
              </a:solidFill>
              <a:latin typeface="Elza" pitchFamily="2" charset="77"/>
            </a:endParaRPr>
          </a:p>
          <a:p>
            <a:endParaRPr lang="nl-NL" dirty="0"/>
          </a:p>
        </p:txBody>
      </p:sp>
      <p:pic>
        <p:nvPicPr>
          <p:cNvPr id="14" name="Afbeelding 13" descr="Afbeelding met Graphics, clipart, grafische vormgeving, tekenfilm&#10;&#10;Door AI gegenereerde inhoud is mogelijk onjuist.">
            <a:extLst>
              <a:ext uri="{FF2B5EF4-FFF2-40B4-BE49-F238E27FC236}">
                <a16:creationId xmlns:a16="http://schemas.microsoft.com/office/drawing/2014/main" id="{3B7C96B6-CD95-161B-1F18-F3AAD0A909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3831" y="2450787"/>
            <a:ext cx="8875704" cy="499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84006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</TotalTime>
  <Words>801</Words>
  <Application>Microsoft Office PowerPoint</Application>
  <PresentationFormat>Breedbeeld</PresentationFormat>
  <Paragraphs>116</Paragraphs>
  <Slides>19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4" baseType="lpstr">
      <vt:lpstr>Aptos</vt:lpstr>
      <vt:lpstr>Aptos Display</vt:lpstr>
      <vt:lpstr>Arial</vt:lpstr>
      <vt:lpstr>Elza</vt:lpstr>
      <vt:lpstr>Kantoorthema</vt:lpstr>
      <vt:lpstr>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Info | fresh focus</dc:creator>
  <cp:lastModifiedBy>Fresh Focus</cp:lastModifiedBy>
  <cp:revision>14</cp:revision>
  <dcterms:created xsi:type="dcterms:W3CDTF">2025-10-07T13:11:26Z</dcterms:created>
  <dcterms:modified xsi:type="dcterms:W3CDTF">2025-10-16T08:43:36Z</dcterms:modified>
</cp:coreProperties>
</file>